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59" r:id="rId5"/>
    <p:sldId id="257" r:id="rId6"/>
    <p:sldId id="261" r:id="rId7"/>
    <p:sldId id="262" r:id="rId8"/>
    <p:sldId id="260" r:id="rId9"/>
    <p:sldId id="263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7" autoAdjust="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B84E76-49B4-4039-BA2C-1DE47450B41A}" type="datetimeFigureOut">
              <a:rPr lang="es-CO" smtClean="0"/>
              <a:t>28/11/2015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F79733-2F47-4488-9765-AA2CEEA81260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liquidacion%20de%20nomina%202%20.2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liquidacion%20de%20nomina%202%20.2.docx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../Downloads/NOMINA_PAGO_DE_SUELDOS_LW%20(2).xls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63688" y="782628"/>
            <a:ext cx="53285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s-ES" sz="54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9BBB5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580112" y="3429000"/>
            <a:ext cx="109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894385" y="1137811"/>
            <a:ext cx="76690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3200" b="1" dirty="0">
                <a:solidFill>
                  <a:srgbClr val="00B050"/>
                </a:solidFill>
                <a:latin typeface="Castellar" panose="020A0402060406010301" pitchFamily="18" charset="0"/>
              </a:rPr>
              <a:t>LIQUIDACION</a:t>
            </a:r>
            <a:r>
              <a:rPr lang="es-CO" sz="5400" b="1" dirty="0">
                <a:solidFill>
                  <a:srgbClr val="00B050"/>
                </a:solidFill>
                <a:latin typeface="Castellar" panose="020A0402060406010301" pitchFamily="18" charset="0"/>
              </a:rPr>
              <a:t> </a:t>
            </a:r>
            <a:r>
              <a:rPr lang="es-CO" sz="3200" b="1" dirty="0">
                <a:solidFill>
                  <a:srgbClr val="00B050"/>
                </a:solidFill>
                <a:latin typeface="Castellar" panose="020A0402060406010301" pitchFamily="18" charset="0"/>
              </a:rPr>
              <a:t>DE</a:t>
            </a:r>
            <a:r>
              <a:rPr lang="es-CO" sz="5400" b="1" dirty="0">
                <a:solidFill>
                  <a:srgbClr val="00B050"/>
                </a:solidFill>
                <a:latin typeface="Castellar" panose="020A0402060406010301" pitchFamily="18" charset="0"/>
              </a:rPr>
              <a:t> </a:t>
            </a:r>
            <a:r>
              <a:rPr lang="es-CO" sz="3200" b="1" dirty="0">
                <a:solidFill>
                  <a:srgbClr val="00B050"/>
                </a:solidFill>
                <a:latin typeface="Castellar" panose="020A0402060406010301" pitchFamily="18" charset="0"/>
              </a:rPr>
              <a:t>NOMINA</a:t>
            </a:r>
            <a:r>
              <a:rPr lang="es-CO" sz="5400" b="1" dirty="0">
                <a:solidFill>
                  <a:srgbClr val="00B050"/>
                </a:solidFill>
                <a:latin typeface="Castellar" panose="020A0402060406010301" pitchFamily="18" charset="0"/>
              </a:rPr>
              <a:t> </a:t>
            </a:r>
            <a:r>
              <a:rPr lang="es-CO" sz="3200" b="1" dirty="0">
                <a:solidFill>
                  <a:srgbClr val="00B050"/>
                </a:solidFill>
                <a:latin typeface="Castellar" panose="020A0402060406010301" pitchFamily="18" charset="0"/>
              </a:rPr>
              <a:t>EXC</a:t>
            </a:r>
          </a:p>
          <a:p>
            <a:pPr algn="ctr"/>
            <a:endParaRPr lang="es-ES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195327" y="2090172"/>
            <a:ext cx="506901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3200" b="1" dirty="0">
                <a:solidFill>
                  <a:srgbClr val="00B050"/>
                </a:solidFill>
                <a:latin typeface="Castellar" panose="020A0402060406010301" pitchFamily="18" charset="0"/>
              </a:rPr>
              <a:t>LIQUIDACION</a:t>
            </a:r>
            <a:r>
              <a:rPr lang="es-CO" sz="5400" b="1" dirty="0">
                <a:solidFill>
                  <a:srgbClr val="00B050"/>
                </a:solidFill>
                <a:latin typeface="Castellar" panose="020A0402060406010301" pitchFamily="18" charset="0"/>
              </a:rPr>
              <a:t> </a:t>
            </a:r>
            <a:r>
              <a:rPr lang="es-CO" sz="32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VIDEO</a:t>
            </a:r>
            <a:endParaRPr lang="es-CO" sz="3200" b="1" dirty="0">
              <a:solidFill>
                <a:srgbClr val="00B050"/>
              </a:solidFill>
              <a:latin typeface="Castellar" panose="020A0402060406010301" pitchFamily="18" charset="0"/>
            </a:endParaRPr>
          </a:p>
          <a:p>
            <a:pPr algn="ctr"/>
            <a:endParaRPr lang="es-ES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132418" y="260648"/>
            <a:ext cx="69761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Elephant" panose="02020904090505020303" pitchFamily="18" charset="0"/>
              </a:rPr>
              <a:t>LEGISLACION</a:t>
            </a:r>
            <a:r>
              <a:rPr lang="es-E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Elephant" panose="02020904090505020303" pitchFamily="18" charset="0"/>
              </a:rPr>
              <a:t> </a:t>
            </a:r>
            <a:r>
              <a:rPr lang="es-ES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Elephant" panose="02020904090505020303" pitchFamily="18" charset="0"/>
              </a:rPr>
              <a:t>LABORAL</a:t>
            </a:r>
          </a:p>
          <a:p>
            <a:pPr algn="ctr"/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050" name="Picture 2" descr="C:\Users\hp\Downloads\is (2)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599" y="3284984"/>
            <a:ext cx="38608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Estrella de 5 puntas">
            <a:hlinkClick r:id="rId4" action="ppaction://hlinksldjump"/>
          </p:cNvPr>
          <p:cNvSpPr/>
          <p:nvPr/>
        </p:nvSpPr>
        <p:spPr>
          <a:xfrm>
            <a:off x="260231" y="499518"/>
            <a:ext cx="495345" cy="409202"/>
          </a:xfrm>
          <a:prstGeom prst="star5">
            <a:avLst>
              <a:gd name="adj" fmla="val 2266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Estrella de 5 puntas">
            <a:hlinkClick r:id="rId5" action="ppaction://hlinksldjump"/>
          </p:cNvPr>
          <p:cNvSpPr/>
          <p:nvPr/>
        </p:nvSpPr>
        <p:spPr>
          <a:xfrm>
            <a:off x="562618" y="2482935"/>
            <a:ext cx="495345" cy="409202"/>
          </a:xfrm>
          <a:prstGeom prst="star5">
            <a:avLst>
              <a:gd name="adj" fmla="val 2266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Estrella de 5 puntas">
            <a:hlinkClick r:id="rId6" action="ppaction://hlinksldjump"/>
          </p:cNvPr>
          <p:cNvSpPr/>
          <p:nvPr/>
        </p:nvSpPr>
        <p:spPr>
          <a:xfrm>
            <a:off x="314945" y="1501357"/>
            <a:ext cx="495345" cy="409202"/>
          </a:xfrm>
          <a:prstGeom prst="star5">
            <a:avLst>
              <a:gd name="adj" fmla="val 22668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058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5656" y="548680"/>
            <a:ext cx="6428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600" dirty="0">
                <a:solidFill>
                  <a:srgbClr val="00B050"/>
                </a:solidFill>
                <a:latin typeface="Castellar" panose="020A0402060406010301" pitchFamily="18" charset="0"/>
                <a:ea typeface="Calibri" panose="020F0502020204030204" pitchFamily="34" charset="0"/>
              </a:rPr>
              <a:t>El derecho individua</a:t>
            </a:r>
            <a:endParaRPr lang="es-CO" sz="3600" dirty="0">
              <a:solidFill>
                <a:srgbClr val="00B050"/>
              </a:solidFill>
              <a:latin typeface="Castellar" panose="020A0402060406010301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9552" y="1484784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4000" b="1" dirty="0">
                <a:solidFill>
                  <a:srgbClr val="00B05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representa a todo aquello que tenga que ver con los derechos particulares del empleado o trabajador, por ejemplo, la cantidad de horas, el sueldo mínimo, las posibles licencias, </a:t>
            </a:r>
            <a:r>
              <a:rPr lang="es-CO" sz="4000" b="1" dirty="0" smtClean="0">
                <a:solidFill>
                  <a:srgbClr val="00B05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etc.</a:t>
            </a:r>
            <a:endParaRPr lang="es-CO" sz="4000" b="1" dirty="0">
              <a:solidFill>
                <a:srgbClr val="00B05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28" name="Picture 4" descr="http://www.ellibrepensador.com/wp-content/uploads/2010/09/derechos-de-los-trabajadores-300x2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32836"/>
            <a:ext cx="28575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34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51720" y="404664"/>
            <a:ext cx="52052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200" dirty="0">
                <a:solidFill>
                  <a:srgbClr val="00B050"/>
                </a:solidFill>
                <a:latin typeface="Castellar" panose="020A0402060406010301" pitchFamily="18" charset="0"/>
                <a:ea typeface="Calibri" panose="020F0502020204030204" pitchFamily="34" charset="0"/>
              </a:rPr>
              <a:t>derecho colectivo</a:t>
            </a:r>
            <a:r>
              <a:rPr lang="es-CO" dirty="0">
                <a:solidFill>
                  <a:srgbClr val="333333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s-CO" dirty="0"/>
          </a:p>
        </p:txBody>
      </p:sp>
      <p:sp>
        <p:nvSpPr>
          <p:cNvPr id="3" name="Rectángulo 2"/>
          <p:cNvSpPr/>
          <p:nvPr/>
        </p:nvSpPr>
        <p:spPr>
          <a:xfrm>
            <a:off x="683568" y="155679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4000" b="1" dirty="0">
                <a:solidFill>
                  <a:srgbClr val="00B050"/>
                </a:solidFill>
                <a:latin typeface="Arabic Typesetting" panose="03020402040406030203" pitchFamily="66" charset="-78"/>
                <a:ea typeface="Calibri" panose="020F0502020204030204" pitchFamily="34" charset="0"/>
                <a:cs typeface="Arabic Typesetting" panose="03020402040406030203" pitchFamily="66" charset="-78"/>
              </a:rPr>
              <a:t>tiene que ver con la figura del sindicato. El sindicato es una organización social que surge para defender los derechos de los trabajadores de una rama o área laboral específica</a:t>
            </a:r>
            <a:endParaRPr lang="es-CO" sz="4000" b="1" dirty="0">
              <a:solidFill>
                <a:srgbClr val="00B05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3485388"/>
            <a:ext cx="3962743" cy="296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86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media5.picsearch.com/is?TmQ_PoTh9Xh1naDOB_odrgPkahXR3ggqcKUs-K8GSGk&amp;height=231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380" y="4221088"/>
            <a:ext cx="3248025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683568" y="198884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sz="40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conjunto de leyes y normas que tienen por objetivo regularizar las actividades laborales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810404" y="623206"/>
            <a:ext cx="5470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Legislación laboral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Flecha curvada hacia la izquierda">
            <a:hlinkClick r:id="rId4" action="ppaction://hlinksldjump"/>
          </p:cNvPr>
          <p:cNvSpPr/>
          <p:nvPr/>
        </p:nvSpPr>
        <p:spPr>
          <a:xfrm>
            <a:off x="8316416" y="5877272"/>
            <a:ext cx="731520" cy="77207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93295" y="1255986"/>
            <a:ext cx="4150713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32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Como nómina se designa la relación de pago donde una empresa recoge los registros financieros de sus empleados. . En ella se encuentran detalladas las asignaciones, deducciones y retenciones de carácter legal y contractual que percibe el trabajador en su salario, y que corresponden a un periodo de tiempo determinado.</a:t>
            </a:r>
          </a:p>
          <a:p>
            <a:endParaRPr lang="es-CO" dirty="0"/>
          </a:p>
        </p:txBody>
      </p:sp>
      <p:sp>
        <p:nvSpPr>
          <p:cNvPr id="7" name="6 Rectángulo"/>
          <p:cNvSpPr/>
          <p:nvPr/>
        </p:nvSpPr>
        <p:spPr>
          <a:xfrm>
            <a:off x="2915816" y="332656"/>
            <a:ext cx="3010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5400" b="1" dirty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9BBB5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NOMINA</a:t>
            </a:r>
            <a:endParaRPr lang="es-CO" sz="5400" b="1" dirty="0">
              <a:ln w="19050">
                <a:solidFill>
                  <a:srgbClr val="1F497D">
                    <a:tint val="1000"/>
                  </a:srgbClr>
                </a:solidFill>
                <a:prstDash val="solid"/>
              </a:ln>
              <a:solidFill>
                <a:srgbClr val="9BBB59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0 Imagen">
            <a:hlinkClick r:id="rId2" action="ppaction://hlinkfile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375722"/>
            <a:ext cx="4226351" cy="4717574"/>
          </a:xfrm>
          <a:prstGeom prst="rect">
            <a:avLst/>
          </a:prstGeom>
        </p:spPr>
      </p:pic>
      <p:sp>
        <p:nvSpPr>
          <p:cNvPr id="6" name="5 Flecha curvada hacia la izquierda">
            <a:hlinkClick r:id="rId4" action="ppaction://hlinksldjump"/>
          </p:cNvPr>
          <p:cNvSpPr/>
          <p:nvPr/>
        </p:nvSpPr>
        <p:spPr>
          <a:xfrm>
            <a:off x="8275697" y="6122677"/>
            <a:ext cx="666670" cy="6186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0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71445" y="335846"/>
            <a:ext cx="54968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200" b="1" dirty="0">
                <a:solidFill>
                  <a:srgbClr val="00B050"/>
                </a:solidFill>
                <a:latin typeface="Castellar" panose="020A0402060406010301" pitchFamily="18" charset="0"/>
              </a:rPr>
              <a:t>LIQUIDACION</a:t>
            </a:r>
            <a:r>
              <a:rPr lang="es-CO" sz="5400" b="1" dirty="0">
                <a:solidFill>
                  <a:srgbClr val="00B050"/>
                </a:solidFill>
                <a:latin typeface="Castellar" panose="020A0402060406010301" pitchFamily="18" charset="0"/>
              </a:rPr>
              <a:t> </a:t>
            </a:r>
            <a:r>
              <a:rPr lang="es-CO" sz="32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VIDEO</a:t>
            </a:r>
            <a:endParaRPr lang="es-CO" sz="3200" b="1" dirty="0">
              <a:solidFill>
                <a:srgbClr val="00B050"/>
              </a:solidFill>
              <a:latin typeface="Castellar" panose="020A0402060406010301" pitchFamily="18" charset="0"/>
            </a:endParaRPr>
          </a:p>
          <a:p>
            <a:pPr algn="ctr"/>
            <a:endParaRPr lang="es-ES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3" name="2 Flecha curvada hacia la izquierda">
            <a:hlinkClick r:id="rId2" action="ppaction://hlinksldjump"/>
          </p:cNvPr>
          <p:cNvSpPr/>
          <p:nvPr/>
        </p:nvSpPr>
        <p:spPr>
          <a:xfrm>
            <a:off x="8275697" y="6194684"/>
            <a:ext cx="666670" cy="6186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0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332656"/>
            <a:ext cx="841243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PORCENTAJES DE TRABAJADORES Y EMPLEADOS</a:t>
            </a:r>
            <a:endParaRPr lang="es-ES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2 Imagen" descr="J:\IMG_20151122_15295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7560840" cy="547260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Flecha curvada hacia la izquierda">
            <a:hlinkClick r:id="rId3" action="ppaction://hlinksldjump"/>
          </p:cNvPr>
          <p:cNvSpPr/>
          <p:nvPr/>
        </p:nvSpPr>
        <p:spPr>
          <a:xfrm>
            <a:off x="8399670" y="6122677"/>
            <a:ext cx="666670" cy="6186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260648"/>
            <a:ext cx="806489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 </a:t>
            </a:r>
            <a:endParaRPr lang="es-CO" dirty="0">
              <a:solidFill>
                <a:srgbClr val="00B050"/>
              </a:solidFill>
              <a:latin typeface="Castellar" panose="020A0402060406010301" pitchFamily="18" charset="0"/>
            </a:endParaRPr>
          </a:p>
          <a:p>
            <a:r>
              <a:rPr lang="es-CO" sz="3200" b="1" dirty="0">
                <a:solidFill>
                  <a:srgbClr val="00B050"/>
                </a:solidFill>
                <a:latin typeface="Castellar" panose="020A0402060406010301" pitchFamily="18" charset="0"/>
              </a:rPr>
              <a:t>RECARGOS DE LAS HORAS EXTRAS</a:t>
            </a:r>
            <a:endParaRPr lang="es-CO" sz="3200" dirty="0">
              <a:solidFill>
                <a:srgbClr val="00B050"/>
              </a:solidFill>
              <a:latin typeface="Castellar" panose="020A0402060406010301" pitchFamily="18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9512" y="1772816"/>
            <a:ext cx="28803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6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si se trabaja más de las 8 horas al día, o se trabaja de noche o un festivo o domingo, se debe pagar un recargo por ello según corresponda.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819968"/>
              </p:ext>
            </p:extLst>
          </p:nvPr>
        </p:nvGraphicFramePr>
        <p:xfrm>
          <a:off x="3203848" y="1484784"/>
          <a:ext cx="5616624" cy="4680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9972"/>
                <a:gridCol w="3686652"/>
              </a:tblGrid>
              <a:tr h="4242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14575" algn="l"/>
                        </a:tabLst>
                      </a:pPr>
                      <a:r>
                        <a:rPr lang="es-CO" sz="1200" dirty="0">
                          <a:effectLst/>
                        </a:rPr>
                        <a:t>   RECARGOS DE LAS HORAS EXTRAS</a:t>
                      </a:r>
                      <a:endParaRPr lang="es-CO" sz="1100" dirty="0">
                        <a:effectLst/>
                      </a:endParaRPr>
                    </a:p>
                    <a:p>
                      <a:pPr marL="6858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 dirty="0">
                          <a:effectLst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81" marR="43481" marT="0" marB="0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4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Horas extras diurna</a:t>
                      </a:r>
                      <a:endParaRPr lang="es-CO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 dirty="0">
                          <a:effectLst/>
                        </a:rPr>
                        <a:t>tiene un recargo del 25% sobre el valor ordinario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424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Hora extra nocturna </a:t>
                      </a:r>
                      <a:endParaRPr lang="es-CO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recargo será del 75% sobre la hora ordinaria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424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 dirty="0">
                          <a:effectLst/>
                        </a:rPr>
                        <a:t>Recargo nocturno </a:t>
                      </a:r>
                      <a:endParaRPr lang="es-CO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 dirty="0">
                          <a:effectLst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El recargo corresponde al 35% sobre la hora ordinaria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636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Recargo dominical o festivo</a:t>
                      </a:r>
                      <a:endParaRPr lang="es-CO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, debe reconocérsele un recargo del 75% sobre la hora ordinaria,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854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Hora extra diurna dominical o festiva </a:t>
                      </a:r>
                      <a:endParaRPr lang="es-CO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Corresponde al recargo del 75% por ser dominical más el recargo del 25% por ser extra diurna (75% + 25% = 100%).</a:t>
                      </a:r>
                      <a:endParaRPr lang="es-CO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637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Hora extra nocturna dominical o festiva </a:t>
                      </a:r>
                      <a:endParaRPr lang="es-CO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El recargo es del 150%, que está compuesto por el recargo dominical o festivo que es del 75% mas el recargo por ser hora extra nocturna que es del 75%,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854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Hora dominical o festiva nocturna </a:t>
                      </a:r>
                      <a:endParaRPr lang="es-CO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>
                          <a:effectLst/>
                        </a:rPr>
                        <a:t> 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 dirty="0">
                          <a:effectLst/>
                        </a:rPr>
                        <a:t>El recargo es del 110%, el cual está compuesto por el recargo dominical del 75% mas el recargo nocturno que es del 35%, sumatoria que da el 110%.</a:t>
                      </a:r>
                      <a:endParaRPr lang="es-CO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67250" algn="l"/>
                        </a:tabLst>
                      </a:pPr>
                      <a:r>
                        <a:rPr lang="es-CO" sz="1200" dirty="0">
                          <a:effectLst/>
                        </a:rPr>
                        <a:t> 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  <p:sp>
        <p:nvSpPr>
          <p:cNvPr id="6" name="5 Flecha curvada hacia la izquierda">
            <a:hlinkClick r:id="rId2" action="ppaction://hlinksldjump"/>
          </p:cNvPr>
          <p:cNvSpPr/>
          <p:nvPr/>
        </p:nvSpPr>
        <p:spPr>
          <a:xfrm>
            <a:off x="8343121" y="6139324"/>
            <a:ext cx="666670" cy="6186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4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260648"/>
            <a:ext cx="806489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 </a:t>
            </a:r>
            <a:endParaRPr lang="es-CO" dirty="0">
              <a:solidFill>
                <a:srgbClr val="00B050"/>
              </a:solidFill>
              <a:latin typeface="Castellar" panose="020A0402060406010301" pitchFamily="18" charset="0"/>
            </a:endParaRPr>
          </a:p>
          <a:p>
            <a:pPr algn="ctr"/>
            <a:r>
              <a:rPr lang="es-CO" sz="3200" b="1" dirty="0">
                <a:solidFill>
                  <a:srgbClr val="00B050"/>
                </a:solidFill>
                <a:latin typeface="Castellar" panose="020A0402060406010301" pitchFamily="18" charset="0"/>
              </a:rPr>
              <a:t>RECARGOS DE LAS HORAS </a:t>
            </a:r>
            <a:r>
              <a:rPr lang="es-CO" sz="32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EXTRAS VIDEO</a:t>
            </a:r>
            <a:endParaRPr lang="es-CO" sz="3200" dirty="0">
              <a:solidFill>
                <a:srgbClr val="00B050"/>
              </a:solidFill>
              <a:latin typeface="Castellar" panose="020A0402060406010301" pitchFamily="18" charset="0"/>
            </a:endParaRPr>
          </a:p>
        </p:txBody>
      </p:sp>
      <p:sp>
        <p:nvSpPr>
          <p:cNvPr id="3" name="2 Flecha curvada hacia la izquierda">
            <a:hlinkClick r:id="rId2" action="ppaction://hlinksldjump"/>
          </p:cNvPr>
          <p:cNvSpPr/>
          <p:nvPr/>
        </p:nvSpPr>
        <p:spPr>
          <a:xfrm>
            <a:off x="8343121" y="6207986"/>
            <a:ext cx="666670" cy="6186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442</TotalTime>
  <Words>306</Words>
  <Application>Microsoft Office PowerPoint</Application>
  <PresentationFormat>Presentación en pantalla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Arabic Typesetting</vt:lpstr>
      <vt:lpstr>Arial</vt:lpstr>
      <vt:lpstr>Calibri</vt:lpstr>
      <vt:lpstr>Castellar</vt:lpstr>
      <vt:lpstr>Elephant</vt:lpstr>
      <vt:lpstr>Georgia</vt:lpstr>
      <vt:lpstr>Times New Roman</vt:lpstr>
      <vt:lpstr>Trebuchet MS</vt:lpstr>
      <vt:lpstr>Transmisión de listas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01062-14</cp:lastModifiedBy>
  <cp:revision>29</cp:revision>
  <dcterms:created xsi:type="dcterms:W3CDTF">2015-11-18T01:43:13Z</dcterms:created>
  <dcterms:modified xsi:type="dcterms:W3CDTF">2015-11-28T12:07:55Z</dcterms:modified>
</cp:coreProperties>
</file>